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8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500570"/>
            <a:ext cx="4471974" cy="1752600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rmAutofit fontScale="70000" lnSpcReduction="20000"/>
          </a:bodyPr>
          <a:lstStyle/>
          <a:p>
            <a:pPr algn="r" eaLnBrk="0" hangingPunct="0">
              <a:defRPr/>
            </a:pPr>
            <a:r>
              <a:rPr lang="ru-RU" b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b="1" kern="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Мокина</a:t>
            </a:r>
            <a:r>
              <a:rPr lang="ru-RU" b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Вера Сергеевна,</a:t>
            </a:r>
          </a:p>
          <a:p>
            <a:pPr algn="r" eaLnBrk="0" hangingPunct="0">
              <a:defRPr/>
            </a:pPr>
            <a:r>
              <a:rPr lang="ru-RU" b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 algn="r" eaLnBrk="0" hangingPunct="0">
              <a:defRPr/>
            </a:pPr>
            <a:r>
              <a:rPr lang="ru-RU" b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МАОУ</a:t>
            </a:r>
            <a:r>
              <a:rPr lang="en-US" b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гимназия №83 г.Тюмени</a:t>
            </a:r>
          </a:p>
          <a:p>
            <a:pPr eaLnBrk="0" hangingPunct="0">
              <a:defRPr/>
            </a:pPr>
            <a:r>
              <a:rPr lang="ru-RU" b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2015год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571472" y="714375"/>
            <a:ext cx="8143931" cy="1785931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Интерактивный кроссворд по теме «Четырехугольники»</a:t>
            </a:r>
          </a:p>
        </p:txBody>
      </p:sp>
      <p:sp>
        <p:nvSpPr>
          <p:cNvPr id="5" name="Ромб 4"/>
          <p:cNvSpPr/>
          <p:nvPr/>
        </p:nvSpPr>
        <p:spPr>
          <a:xfrm rot="5400000">
            <a:off x="642058" y="3858480"/>
            <a:ext cx="1144712" cy="1857388"/>
          </a:xfrm>
          <a:prstGeom prst="diamond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2928934"/>
            <a:ext cx="1057276" cy="112871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rot="643733">
            <a:off x="3110150" y="4812052"/>
            <a:ext cx="1137750" cy="1286308"/>
          </a:xfrm>
          <a:prstGeom prst="trapezoid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50000"/>
              </a:schemeClr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399498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ручное управление 2"/>
          <p:cNvSpPr/>
          <p:nvPr/>
        </p:nvSpPr>
        <p:spPr>
          <a:xfrm>
            <a:off x="1285852" y="1714488"/>
            <a:ext cx="6715172" cy="4643470"/>
          </a:xfrm>
          <a:prstGeom prst="flowChartManualOperation">
            <a:avLst/>
          </a:prstGeom>
          <a:solidFill>
            <a:schemeClr val="tx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71670" y="2000240"/>
            <a:ext cx="49292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Предлагаю Вам разгадать кроссворд и вспомнить названия четырехугольников!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того, чтобы в кроссворде появились буквы, их необходимо нажимать на клавиатуре!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Удачи!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642918"/>
            <a:ext cx="4207316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Дорогие ребята!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86710" y="6072206"/>
            <a:ext cx="1143008" cy="542350"/>
          </a:xfrm>
          <a:prstGeom prst="actionButtonForwardNex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215206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072462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072462" y="192880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501090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072462" y="64291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072462" y="107154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072462" y="21429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8072462" y="442913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072462" y="407194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072462" y="364331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072462" y="321468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072462" y="278605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072462" y="235743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072462" y="48577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28926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150017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357950" y="192880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357950" y="235743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357950" y="107154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214810" y="107154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64291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214810" y="192880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14810" y="235743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278605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321468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643438" y="321468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215206" y="321468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86578" y="321468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357950" y="321468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929322" y="321468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500694" y="321468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072066" y="321468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2825766" y="5865822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Ш</a:t>
            </a:r>
          </a:p>
        </p:txBody>
      </p:sp>
      <p:sp>
        <p:nvSpPr>
          <p:cNvPr id="50" name="Багетная рамка 49"/>
          <p:cNvSpPr/>
          <p:nvPr/>
        </p:nvSpPr>
        <p:spPr>
          <a:xfrm>
            <a:off x="5849954" y="4857760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И</a:t>
            </a:r>
          </a:p>
        </p:txBody>
      </p:sp>
      <p:sp>
        <p:nvSpPr>
          <p:cNvPr id="51" name="Багетная рамка 50"/>
          <p:cNvSpPr/>
          <p:nvPr/>
        </p:nvSpPr>
        <p:spPr>
          <a:xfrm>
            <a:off x="4049729" y="5362585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П</a:t>
            </a:r>
          </a:p>
        </p:txBody>
      </p:sp>
      <p:sp>
        <p:nvSpPr>
          <p:cNvPr id="52" name="Багетная рамка 51"/>
          <p:cNvSpPr/>
          <p:nvPr/>
        </p:nvSpPr>
        <p:spPr>
          <a:xfrm>
            <a:off x="3544904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О</a:t>
            </a:r>
          </a:p>
        </p:txBody>
      </p:sp>
      <p:sp>
        <p:nvSpPr>
          <p:cNvPr id="53" name="Багетная рамка 52"/>
          <p:cNvSpPr/>
          <p:nvPr/>
        </p:nvSpPr>
        <p:spPr>
          <a:xfrm>
            <a:off x="2320941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В</a:t>
            </a:r>
          </a:p>
        </p:txBody>
      </p:sp>
      <p:sp>
        <p:nvSpPr>
          <p:cNvPr id="54" name="Багетная рамка 53"/>
          <p:cNvSpPr/>
          <p:nvPr/>
        </p:nvSpPr>
        <p:spPr>
          <a:xfrm>
            <a:off x="3041666" y="5362585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Н</a:t>
            </a:r>
          </a:p>
        </p:txBody>
      </p:sp>
      <p:sp>
        <p:nvSpPr>
          <p:cNvPr id="55" name="Багетная рамка 54"/>
          <p:cNvSpPr/>
          <p:nvPr/>
        </p:nvSpPr>
        <p:spPr>
          <a:xfrm>
            <a:off x="1528779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К</a:t>
            </a:r>
          </a:p>
        </p:txBody>
      </p:sp>
      <p:sp>
        <p:nvSpPr>
          <p:cNvPr id="56" name="Багетная рамка 55"/>
          <p:cNvSpPr/>
          <p:nvPr/>
        </p:nvSpPr>
        <p:spPr>
          <a:xfrm>
            <a:off x="1352531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А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1817704" y="4857760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Б</a:t>
            </a:r>
          </a:p>
        </p:txBody>
      </p:sp>
      <p:sp>
        <p:nvSpPr>
          <p:cNvPr id="58" name="Багетная рамка 57"/>
          <p:cNvSpPr/>
          <p:nvPr/>
        </p:nvSpPr>
        <p:spPr>
          <a:xfrm>
            <a:off x="2825766" y="4857760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Г</a:t>
            </a:r>
          </a:p>
        </p:txBody>
      </p:sp>
      <p:sp>
        <p:nvSpPr>
          <p:cNvPr id="59" name="Багетная рамка 58"/>
          <p:cNvSpPr/>
          <p:nvPr/>
        </p:nvSpPr>
        <p:spPr>
          <a:xfrm>
            <a:off x="3329004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Д</a:t>
            </a:r>
          </a:p>
        </p:txBody>
      </p:sp>
      <p:sp>
        <p:nvSpPr>
          <p:cNvPr id="60" name="Багетная рамка 59"/>
          <p:cNvSpPr/>
          <p:nvPr/>
        </p:nvSpPr>
        <p:spPr>
          <a:xfrm>
            <a:off x="4337066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Ё</a:t>
            </a:r>
          </a:p>
        </p:txBody>
      </p:sp>
      <p:sp>
        <p:nvSpPr>
          <p:cNvPr id="61" name="Багетная рамка 60"/>
          <p:cNvSpPr/>
          <p:nvPr/>
        </p:nvSpPr>
        <p:spPr>
          <a:xfrm>
            <a:off x="4841891" y="4857760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Ж</a:t>
            </a:r>
          </a:p>
        </p:txBody>
      </p:sp>
      <p:sp>
        <p:nvSpPr>
          <p:cNvPr id="62" name="Багетная рамка 61"/>
          <p:cNvSpPr/>
          <p:nvPr/>
        </p:nvSpPr>
        <p:spPr>
          <a:xfrm>
            <a:off x="5345129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З</a:t>
            </a:r>
          </a:p>
        </p:txBody>
      </p:sp>
      <p:sp>
        <p:nvSpPr>
          <p:cNvPr id="63" name="Багетная рамка 62"/>
          <p:cNvSpPr/>
          <p:nvPr/>
        </p:nvSpPr>
        <p:spPr>
          <a:xfrm>
            <a:off x="1025541" y="5362585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Й</a:t>
            </a:r>
          </a:p>
        </p:txBody>
      </p:sp>
      <p:sp>
        <p:nvSpPr>
          <p:cNvPr id="64" name="Багетная рамка 63"/>
          <p:cNvSpPr/>
          <p:nvPr/>
        </p:nvSpPr>
        <p:spPr>
          <a:xfrm>
            <a:off x="2033604" y="5362585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Л</a:t>
            </a:r>
          </a:p>
        </p:txBody>
      </p:sp>
      <p:sp>
        <p:nvSpPr>
          <p:cNvPr id="65" name="Багетная рамка 64"/>
          <p:cNvSpPr/>
          <p:nvPr/>
        </p:nvSpPr>
        <p:spPr>
          <a:xfrm>
            <a:off x="2536841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М</a:t>
            </a:r>
          </a:p>
        </p:txBody>
      </p:sp>
      <p:sp>
        <p:nvSpPr>
          <p:cNvPr id="66" name="Багетная рамка 65"/>
          <p:cNvSpPr/>
          <p:nvPr/>
        </p:nvSpPr>
        <p:spPr>
          <a:xfrm>
            <a:off x="4552966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Р</a:t>
            </a:r>
          </a:p>
        </p:txBody>
      </p:sp>
      <p:sp>
        <p:nvSpPr>
          <p:cNvPr id="67" name="Багетная рамка 66"/>
          <p:cNvSpPr/>
          <p:nvPr/>
        </p:nvSpPr>
        <p:spPr>
          <a:xfrm>
            <a:off x="5057791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С</a:t>
            </a:r>
          </a:p>
        </p:txBody>
      </p:sp>
      <p:sp>
        <p:nvSpPr>
          <p:cNvPr id="68" name="Багетная рамка 67"/>
          <p:cNvSpPr/>
          <p:nvPr/>
        </p:nvSpPr>
        <p:spPr>
          <a:xfrm>
            <a:off x="5562616" y="5362585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Т</a:t>
            </a:r>
          </a:p>
        </p:txBody>
      </p:sp>
      <p:sp>
        <p:nvSpPr>
          <p:cNvPr id="69" name="Багетная рамка 68"/>
          <p:cNvSpPr/>
          <p:nvPr/>
        </p:nvSpPr>
        <p:spPr>
          <a:xfrm>
            <a:off x="6065854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У</a:t>
            </a:r>
          </a:p>
        </p:txBody>
      </p:sp>
      <p:sp>
        <p:nvSpPr>
          <p:cNvPr id="70" name="Багетная рамка 69"/>
          <p:cNvSpPr/>
          <p:nvPr/>
        </p:nvSpPr>
        <p:spPr>
          <a:xfrm>
            <a:off x="809641" y="5865822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Ф</a:t>
            </a:r>
          </a:p>
        </p:txBody>
      </p:sp>
      <p:sp>
        <p:nvSpPr>
          <p:cNvPr id="71" name="Багетная рамка 70"/>
          <p:cNvSpPr/>
          <p:nvPr/>
        </p:nvSpPr>
        <p:spPr>
          <a:xfrm>
            <a:off x="1312879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Х</a:t>
            </a:r>
          </a:p>
        </p:txBody>
      </p:sp>
      <p:sp>
        <p:nvSpPr>
          <p:cNvPr id="72" name="Багетная рамка 71"/>
          <p:cNvSpPr/>
          <p:nvPr/>
        </p:nvSpPr>
        <p:spPr>
          <a:xfrm>
            <a:off x="1817704" y="5865822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Ц</a:t>
            </a:r>
          </a:p>
        </p:txBody>
      </p:sp>
      <p:sp>
        <p:nvSpPr>
          <p:cNvPr id="73" name="Багетная рамка 72"/>
          <p:cNvSpPr/>
          <p:nvPr/>
        </p:nvSpPr>
        <p:spPr>
          <a:xfrm>
            <a:off x="2320941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Ч</a:t>
            </a:r>
          </a:p>
        </p:txBody>
      </p:sp>
      <p:sp>
        <p:nvSpPr>
          <p:cNvPr id="74" name="Багетная рамка 73"/>
          <p:cNvSpPr/>
          <p:nvPr/>
        </p:nvSpPr>
        <p:spPr>
          <a:xfrm>
            <a:off x="3329004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Щ</a:t>
            </a:r>
          </a:p>
        </p:txBody>
      </p:sp>
      <p:sp>
        <p:nvSpPr>
          <p:cNvPr id="75" name="Багетная рамка 74"/>
          <p:cNvSpPr/>
          <p:nvPr/>
        </p:nvSpPr>
        <p:spPr>
          <a:xfrm>
            <a:off x="3833829" y="5865822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Ъ</a:t>
            </a:r>
          </a:p>
        </p:txBody>
      </p:sp>
      <p:sp>
        <p:nvSpPr>
          <p:cNvPr id="76" name="Багетная рамка 75"/>
          <p:cNvSpPr/>
          <p:nvPr/>
        </p:nvSpPr>
        <p:spPr>
          <a:xfrm>
            <a:off x="4337066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Ы</a:t>
            </a:r>
          </a:p>
        </p:txBody>
      </p:sp>
      <p:sp>
        <p:nvSpPr>
          <p:cNvPr id="77" name="Багетная рамка 76"/>
          <p:cNvSpPr/>
          <p:nvPr/>
        </p:nvSpPr>
        <p:spPr>
          <a:xfrm>
            <a:off x="4841891" y="5865822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Ь</a:t>
            </a:r>
          </a:p>
        </p:txBody>
      </p:sp>
      <p:sp>
        <p:nvSpPr>
          <p:cNvPr id="78" name="Багетная рамка 77"/>
          <p:cNvSpPr/>
          <p:nvPr/>
        </p:nvSpPr>
        <p:spPr>
          <a:xfrm>
            <a:off x="5345129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Э</a:t>
            </a:r>
          </a:p>
        </p:txBody>
      </p:sp>
      <p:sp>
        <p:nvSpPr>
          <p:cNvPr id="79" name="Багетная рамка 78"/>
          <p:cNvSpPr/>
          <p:nvPr/>
        </p:nvSpPr>
        <p:spPr>
          <a:xfrm>
            <a:off x="5849954" y="5865822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Ю</a:t>
            </a:r>
          </a:p>
        </p:txBody>
      </p:sp>
      <p:sp>
        <p:nvSpPr>
          <p:cNvPr id="80" name="Багетная рамка 79"/>
          <p:cNvSpPr/>
          <p:nvPr/>
        </p:nvSpPr>
        <p:spPr>
          <a:xfrm>
            <a:off x="6353191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Я</a:t>
            </a:r>
          </a:p>
        </p:txBody>
      </p:sp>
      <p:sp>
        <p:nvSpPr>
          <p:cNvPr id="81" name="Багетная рамка 80"/>
          <p:cNvSpPr/>
          <p:nvPr/>
        </p:nvSpPr>
        <p:spPr>
          <a:xfrm>
            <a:off x="3833829" y="4857760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Е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285720" y="2428868"/>
            <a:ext cx="3571900" cy="214314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Четырехугольник , у которого противоположные стороны попарно параллельны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28926" y="1357298"/>
            <a:ext cx="35719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57554" y="1357298"/>
            <a:ext cx="2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214810" y="1357298"/>
            <a:ext cx="2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643834" y="135729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01090" y="1357298"/>
            <a:ext cx="444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86182" y="1357298"/>
            <a:ext cx="428628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215206" y="1357298"/>
            <a:ext cx="14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29322" y="1357298"/>
            <a:ext cx="2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072066" y="1357298"/>
            <a:ext cx="2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643438" y="1357298"/>
            <a:ext cx="14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00694" y="1357298"/>
            <a:ext cx="14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858016" y="1357298"/>
            <a:ext cx="14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357950" y="1357298"/>
            <a:ext cx="2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8072462" y="528638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Управляющая кнопка: далее 98">
            <a:hlinkClick r:id="" action="ppaction://hlinkshowjump?jump=nextslide" highlightClick="1"/>
          </p:cNvPr>
          <p:cNvSpPr/>
          <p:nvPr/>
        </p:nvSpPr>
        <p:spPr>
          <a:xfrm>
            <a:off x="7858116" y="6000768"/>
            <a:ext cx="1285884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2571736" y="150017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072462" y="1357298"/>
            <a:ext cx="444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 rot="1570472">
            <a:off x="900279" y="1334708"/>
            <a:ext cx="704116" cy="68280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араллелограмм 102"/>
          <p:cNvSpPr/>
          <p:nvPr/>
        </p:nvSpPr>
        <p:spPr>
          <a:xfrm rot="21106389">
            <a:off x="263234" y="297209"/>
            <a:ext cx="1214446" cy="771524"/>
          </a:xfrm>
          <a:prstGeom prst="parallelogram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Трапеция 103"/>
          <p:cNvSpPr/>
          <p:nvPr/>
        </p:nvSpPr>
        <p:spPr>
          <a:xfrm rot="1241032">
            <a:off x="6829011" y="3979922"/>
            <a:ext cx="914400" cy="1216152"/>
          </a:xfrm>
          <a:prstGeom prst="trapezoid">
            <a:avLst/>
          </a:prstGeom>
          <a:solidFill>
            <a:schemeClr val="tx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 rot="20625148">
            <a:off x="1905348" y="413032"/>
            <a:ext cx="1500198" cy="5572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6" grpId="0" animBg="1"/>
      <p:bldP spid="58" grpId="0" animBg="1"/>
      <p:bldP spid="64" grpId="0" animBg="1"/>
      <p:bldP spid="65" grpId="0" animBg="1"/>
      <p:bldP spid="66" grpId="0" animBg="1"/>
      <p:bldP spid="81" grpId="0" animBg="1"/>
      <p:bldP spid="84" grpId="0"/>
      <p:bldP spid="85" grpId="0"/>
      <p:bldP spid="86" grpId="0"/>
      <p:bldP spid="87" grpId="0"/>
      <p:bldP spid="88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9" grpId="0" animBg="1"/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215206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072462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072462" y="178592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501090" y="1357298"/>
            <a:ext cx="428628" cy="4286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72462" y="50004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072462" y="92867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072462" y="435769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8072462" y="7139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072462" y="392906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072462" y="350043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072462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072462" y="264318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072462" y="221455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072462" y="478632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28926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357950" y="178592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357950" y="221455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357950" y="92867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214810" y="92867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50004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214810" y="178592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14810" y="221455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264318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643438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215206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86578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357950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929322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500694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072066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3016225" y="5865822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Ш</a:t>
            </a:r>
          </a:p>
        </p:txBody>
      </p:sp>
      <p:sp>
        <p:nvSpPr>
          <p:cNvPr id="50" name="Багетная рамка 49"/>
          <p:cNvSpPr/>
          <p:nvPr/>
        </p:nvSpPr>
        <p:spPr>
          <a:xfrm>
            <a:off x="6040413" y="4857760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И</a:t>
            </a:r>
          </a:p>
        </p:txBody>
      </p:sp>
      <p:sp>
        <p:nvSpPr>
          <p:cNvPr id="51" name="Багетная рамка 50"/>
          <p:cNvSpPr/>
          <p:nvPr/>
        </p:nvSpPr>
        <p:spPr>
          <a:xfrm>
            <a:off x="4240188" y="5362585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П</a:t>
            </a:r>
          </a:p>
        </p:txBody>
      </p:sp>
      <p:sp>
        <p:nvSpPr>
          <p:cNvPr id="52" name="Багетная рамка 51"/>
          <p:cNvSpPr/>
          <p:nvPr/>
        </p:nvSpPr>
        <p:spPr>
          <a:xfrm>
            <a:off x="3735363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О</a:t>
            </a:r>
          </a:p>
        </p:txBody>
      </p:sp>
      <p:sp>
        <p:nvSpPr>
          <p:cNvPr id="53" name="Багетная рамка 52"/>
          <p:cNvSpPr/>
          <p:nvPr/>
        </p:nvSpPr>
        <p:spPr>
          <a:xfrm>
            <a:off x="2511400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В</a:t>
            </a:r>
          </a:p>
        </p:txBody>
      </p:sp>
      <p:sp>
        <p:nvSpPr>
          <p:cNvPr id="54" name="Багетная рамка 53"/>
          <p:cNvSpPr/>
          <p:nvPr/>
        </p:nvSpPr>
        <p:spPr>
          <a:xfrm>
            <a:off x="3232125" y="5362585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Н</a:t>
            </a:r>
          </a:p>
        </p:txBody>
      </p:sp>
      <p:sp>
        <p:nvSpPr>
          <p:cNvPr id="55" name="Багетная рамка 54"/>
          <p:cNvSpPr/>
          <p:nvPr/>
        </p:nvSpPr>
        <p:spPr>
          <a:xfrm>
            <a:off x="1719238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К</a:t>
            </a:r>
          </a:p>
        </p:txBody>
      </p:sp>
      <p:sp>
        <p:nvSpPr>
          <p:cNvPr id="56" name="Багетная рамка 55"/>
          <p:cNvSpPr/>
          <p:nvPr/>
        </p:nvSpPr>
        <p:spPr>
          <a:xfrm>
            <a:off x="1503338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А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2008163" y="4857760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Б</a:t>
            </a:r>
          </a:p>
        </p:txBody>
      </p:sp>
      <p:sp>
        <p:nvSpPr>
          <p:cNvPr id="58" name="Багетная рамка 57"/>
          <p:cNvSpPr/>
          <p:nvPr/>
        </p:nvSpPr>
        <p:spPr>
          <a:xfrm>
            <a:off x="3016225" y="4857760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Г</a:t>
            </a:r>
          </a:p>
        </p:txBody>
      </p:sp>
      <p:sp>
        <p:nvSpPr>
          <p:cNvPr id="59" name="Багетная рамка 58"/>
          <p:cNvSpPr/>
          <p:nvPr/>
        </p:nvSpPr>
        <p:spPr>
          <a:xfrm>
            <a:off x="3519463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Д</a:t>
            </a:r>
          </a:p>
        </p:txBody>
      </p:sp>
      <p:sp>
        <p:nvSpPr>
          <p:cNvPr id="60" name="Багетная рамка 59"/>
          <p:cNvSpPr/>
          <p:nvPr/>
        </p:nvSpPr>
        <p:spPr>
          <a:xfrm>
            <a:off x="4527525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Ё</a:t>
            </a:r>
          </a:p>
        </p:txBody>
      </p:sp>
      <p:sp>
        <p:nvSpPr>
          <p:cNvPr id="61" name="Багетная рамка 60"/>
          <p:cNvSpPr/>
          <p:nvPr/>
        </p:nvSpPr>
        <p:spPr>
          <a:xfrm>
            <a:off x="5032350" y="4857760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Ж</a:t>
            </a:r>
          </a:p>
        </p:txBody>
      </p:sp>
      <p:sp>
        <p:nvSpPr>
          <p:cNvPr id="62" name="Багетная рамка 61"/>
          <p:cNvSpPr/>
          <p:nvPr/>
        </p:nvSpPr>
        <p:spPr>
          <a:xfrm>
            <a:off x="5535588" y="4857760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З</a:t>
            </a:r>
          </a:p>
        </p:txBody>
      </p:sp>
      <p:sp>
        <p:nvSpPr>
          <p:cNvPr id="63" name="Багетная рамка 62"/>
          <p:cNvSpPr/>
          <p:nvPr/>
        </p:nvSpPr>
        <p:spPr>
          <a:xfrm>
            <a:off x="1216000" y="5362585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Й</a:t>
            </a:r>
          </a:p>
        </p:txBody>
      </p:sp>
      <p:sp>
        <p:nvSpPr>
          <p:cNvPr id="64" name="Багетная рамка 63"/>
          <p:cNvSpPr/>
          <p:nvPr/>
        </p:nvSpPr>
        <p:spPr>
          <a:xfrm>
            <a:off x="2224063" y="5362585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Л</a:t>
            </a:r>
          </a:p>
        </p:txBody>
      </p:sp>
      <p:sp>
        <p:nvSpPr>
          <p:cNvPr id="65" name="Багетная рамка 64"/>
          <p:cNvSpPr/>
          <p:nvPr/>
        </p:nvSpPr>
        <p:spPr>
          <a:xfrm>
            <a:off x="2727300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М</a:t>
            </a:r>
          </a:p>
        </p:txBody>
      </p:sp>
      <p:sp>
        <p:nvSpPr>
          <p:cNvPr id="66" name="Багетная рамка 65"/>
          <p:cNvSpPr/>
          <p:nvPr/>
        </p:nvSpPr>
        <p:spPr>
          <a:xfrm>
            <a:off x="4743425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Р</a:t>
            </a:r>
          </a:p>
        </p:txBody>
      </p:sp>
      <p:sp>
        <p:nvSpPr>
          <p:cNvPr id="67" name="Багетная рамка 66"/>
          <p:cNvSpPr/>
          <p:nvPr/>
        </p:nvSpPr>
        <p:spPr>
          <a:xfrm>
            <a:off x="5248250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С</a:t>
            </a:r>
          </a:p>
        </p:txBody>
      </p:sp>
      <p:sp>
        <p:nvSpPr>
          <p:cNvPr id="68" name="Багетная рамка 67"/>
          <p:cNvSpPr/>
          <p:nvPr/>
        </p:nvSpPr>
        <p:spPr>
          <a:xfrm>
            <a:off x="5753075" y="5362585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Т</a:t>
            </a:r>
          </a:p>
        </p:txBody>
      </p:sp>
      <p:sp>
        <p:nvSpPr>
          <p:cNvPr id="69" name="Багетная рамка 68"/>
          <p:cNvSpPr/>
          <p:nvPr/>
        </p:nvSpPr>
        <p:spPr>
          <a:xfrm>
            <a:off x="6256313" y="5362585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У</a:t>
            </a:r>
          </a:p>
        </p:txBody>
      </p:sp>
      <p:sp>
        <p:nvSpPr>
          <p:cNvPr id="70" name="Багетная рамка 69"/>
          <p:cNvSpPr/>
          <p:nvPr/>
        </p:nvSpPr>
        <p:spPr>
          <a:xfrm>
            <a:off x="1000100" y="5865822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Ф</a:t>
            </a:r>
          </a:p>
        </p:txBody>
      </p:sp>
      <p:sp>
        <p:nvSpPr>
          <p:cNvPr id="71" name="Багетная рамка 70"/>
          <p:cNvSpPr/>
          <p:nvPr/>
        </p:nvSpPr>
        <p:spPr>
          <a:xfrm>
            <a:off x="1503338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Х</a:t>
            </a:r>
          </a:p>
        </p:txBody>
      </p:sp>
      <p:sp>
        <p:nvSpPr>
          <p:cNvPr id="72" name="Багетная рамка 71"/>
          <p:cNvSpPr/>
          <p:nvPr/>
        </p:nvSpPr>
        <p:spPr>
          <a:xfrm>
            <a:off x="2008163" y="5865822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Ц</a:t>
            </a:r>
          </a:p>
        </p:txBody>
      </p:sp>
      <p:sp>
        <p:nvSpPr>
          <p:cNvPr id="73" name="Багетная рамка 72"/>
          <p:cNvSpPr/>
          <p:nvPr/>
        </p:nvSpPr>
        <p:spPr>
          <a:xfrm>
            <a:off x="2511400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Ч</a:t>
            </a:r>
          </a:p>
        </p:txBody>
      </p:sp>
      <p:sp>
        <p:nvSpPr>
          <p:cNvPr id="74" name="Багетная рамка 73"/>
          <p:cNvSpPr/>
          <p:nvPr/>
        </p:nvSpPr>
        <p:spPr>
          <a:xfrm>
            <a:off x="3519463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Щ</a:t>
            </a:r>
          </a:p>
        </p:txBody>
      </p:sp>
      <p:sp>
        <p:nvSpPr>
          <p:cNvPr id="75" name="Багетная рамка 74"/>
          <p:cNvSpPr/>
          <p:nvPr/>
        </p:nvSpPr>
        <p:spPr>
          <a:xfrm>
            <a:off x="4024288" y="5865822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Ъ</a:t>
            </a:r>
          </a:p>
        </p:txBody>
      </p:sp>
      <p:sp>
        <p:nvSpPr>
          <p:cNvPr id="76" name="Багетная рамка 75"/>
          <p:cNvSpPr/>
          <p:nvPr/>
        </p:nvSpPr>
        <p:spPr>
          <a:xfrm>
            <a:off x="4527525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Ы</a:t>
            </a:r>
          </a:p>
        </p:txBody>
      </p:sp>
      <p:sp>
        <p:nvSpPr>
          <p:cNvPr id="77" name="Багетная рамка 76"/>
          <p:cNvSpPr/>
          <p:nvPr/>
        </p:nvSpPr>
        <p:spPr>
          <a:xfrm>
            <a:off x="5032350" y="5865822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Ь</a:t>
            </a:r>
          </a:p>
        </p:txBody>
      </p:sp>
      <p:sp>
        <p:nvSpPr>
          <p:cNvPr id="78" name="Багетная рамка 77"/>
          <p:cNvSpPr/>
          <p:nvPr/>
        </p:nvSpPr>
        <p:spPr>
          <a:xfrm>
            <a:off x="5535588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Э</a:t>
            </a:r>
          </a:p>
        </p:txBody>
      </p:sp>
      <p:sp>
        <p:nvSpPr>
          <p:cNvPr id="79" name="Багетная рамка 78"/>
          <p:cNvSpPr/>
          <p:nvPr/>
        </p:nvSpPr>
        <p:spPr>
          <a:xfrm>
            <a:off x="6040413" y="5865822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Ю</a:t>
            </a:r>
          </a:p>
        </p:txBody>
      </p:sp>
      <p:sp>
        <p:nvSpPr>
          <p:cNvPr id="80" name="Багетная рамка 79"/>
          <p:cNvSpPr/>
          <p:nvPr/>
        </p:nvSpPr>
        <p:spPr>
          <a:xfrm>
            <a:off x="6543650" y="586582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Я</a:t>
            </a:r>
          </a:p>
        </p:txBody>
      </p:sp>
      <p:sp>
        <p:nvSpPr>
          <p:cNvPr id="81" name="Багетная рамка 80"/>
          <p:cNvSpPr/>
          <p:nvPr/>
        </p:nvSpPr>
        <p:spPr>
          <a:xfrm>
            <a:off x="4024288" y="4857760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Е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214282" y="2285992"/>
            <a:ext cx="3357586" cy="22145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Четырехугольник , у которого две стороны параллельны , а две другие не параллельны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28926" y="1214422"/>
            <a:ext cx="2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57554" y="121442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214810" y="1214423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072462" y="1214422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86182" y="121442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215206" y="121442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29322" y="1214422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072066" y="1214422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643438" y="121442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00694" y="1214422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858016" y="1214422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357950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00694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72066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929322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214810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643438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357950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786578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215206" y="2928934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8072462" y="521495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Управляющая кнопка: далее 107">
            <a:hlinkClick r:id="" action="ppaction://hlinkshowjump?jump=nextslide" highlightClick="1"/>
          </p:cNvPr>
          <p:cNvSpPr/>
          <p:nvPr/>
        </p:nvSpPr>
        <p:spPr>
          <a:xfrm>
            <a:off x="7715272" y="6000768"/>
            <a:ext cx="1214446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3857620" y="307181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7643834" y="1214422"/>
            <a:ext cx="3571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501090" y="1214422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571604" y="214290"/>
            <a:ext cx="571504" cy="628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араллелограмм 111"/>
          <p:cNvSpPr/>
          <p:nvPr/>
        </p:nvSpPr>
        <p:spPr>
          <a:xfrm>
            <a:off x="285720" y="642918"/>
            <a:ext cx="1000132" cy="1285884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Ромб 112"/>
          <p:cNvSpPr/>
          <p:nvPr/>
        </p:nvSpPr>
        <p:spPr>
          <a:xfrm>
            <a:off x="1928794" y="642918"/>
            <a:ext cx="914400" cy="150019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Трапеция 113"/>
          <p:cNvSpPr/>
          <p:nvPr/>
        </p:nvSpPr>
        <p:spPr>
          <a:xfrm>
            <a:off x="2928926" y="285728"/>
            <a:ext cx="914400" cy="787524"/>
          </a:xfrm>
          <a:prstGeom prst="trapezoid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6" grpId="0" animBg="1"/>
      <p:bldP spid="66" grpId="0" animBg="1"/>
      <p:bldP spid="68" grpId="0" animBg="1"/>
      <p:bldP spid="72" grpId="0" animBg="1"/>
      <p:bldP spid="80" grpId="0" animBg="1"/>
      <p:bldP spid="81" grpId="0" animBg="1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215206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072462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072462" y="185736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501090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072462" y="57148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072462" y="100010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072462" y="442913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8072462" y="14285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072462" y="400050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072462" y="357187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072462" y="314324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072462" y="271462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072462" y="228599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072462" y="48577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28926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142873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357950" y="185736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357950" y="228599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357950" y="100010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214810" y="100010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57148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214810" y="185736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14810" y="228599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271462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314324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643438" y="314324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215206" y="314324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86578" y="314324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357950" y="314324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929322" y="314324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500694" y="314324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072066" y="314324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3159101" y="5786454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Ш</a:t>
            </a:r>
          </a:p>
        </p:txBody>
      </p:sp>
      <p:sp>
        <p:nvSpPr>
          <p:cNvPr id="50" name="Багетная рамка 49"/>
          <p:cNvSpPr/>
          <p:nvPr/>
        </p:nvSpPr>
        <p:spPr>
          <a:xfrm>
            <a:off x="6183289" y="4778392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И</a:t>
            </a:r>
          </a:p>
        </p:txBody>
      </p:sp>
      <p:sp>
        <p:nvSpPr>
          <p:cNvPr id="51" name="Багетная рамка 50"/>
          <p:cNvSpPr/>
          <p:nvPr/>
        </p:nvSpPr>
        <p:spPr>
          <a:xfrm>
            <a:off x="4383064" y="5283217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П</a:t>
            </a:r>
          </a:p>
        </p:txBody>
      </p:sp>
      <p:sp>
        <p:nvSpPr>
          <p:cNvPr id="52" name="Багетная рамка 51"/>
          <p:cNvSpPr/>
          <p:nvPr/>
        </p:nvSpPr>
        <p:spPr>
          <a:xfrm>
            <a:off x="3878239" y="5283217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О</a:t>
            </a:r>
          </a:p>
        </p:txBody>
      </p:sp>
      <p:sp>
        <p:nvSpPr>
          <p:cNvPr id="53" name="Багетная рамка 52"/>
          <p:cNvSpPr/>
          <p:nvPr/>
        </p:nvSpPr>
        <p:spPr>
          <a:xfrm>
            <a:off x="2654276" y="477839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В</a:t>
            </a:r>
          </a:p>
        </p:txBody>
      </p:sp>
      <p:sp>
        <p:nvSpPr>
          <p:cNvPr id="54" name="Багетная рамка 53"/>
          <p:cNvSpPr/>
          <p:nvPr/>
        </p:nvSpPr>
        <p:spPr>
          <a:xfrm>
            <a:off x="3375001" y="5283217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Н</a:t>
            </a:r>
          </a:p>
        </p:txBody>
      </p:sp>
      <p:sp>
        <p:nvSpPr>
          <p:cNvPr id="55" name="Багетная рамка 54"/>
          <p:cNvSpPr/>
          <p:nvPr/>
        </p:nvSpPr>
        <p:spPr>
          <a:xfrm>
            <a:off x="1862114" y="5283217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К</a:t>
            </a:r>
          </a:p>
        </p:txBody>
      </p:sp>
      <p:sp>
        <p:nvSpPr>
          <p:cNvPr id="56" name="Багетная рамка 55"/>
          <p:cNvSpPr/>
          <p:nvPr/>
        </p:nvSpPr>
        <p:spPr>
          <a:xfrm>
            <a:off x="1646214" y="477839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А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2151039" y="4778392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Б</a:t>
            </a:r>
          </a:p>
        </p:txBody>
      </p:sp>
      <p:sp>
        <p:nvSpPr>
          <p:cNvPr id="58" name="Багетная рамка 57"/>
          <p:cNvSpPr/>
          <p:nvPr/>
        </p:nvSpPr>
        <p:spPr>
          <a:xfrm>
            <a:off x="3159101" y="4778392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Г</a:t>
            </a:r>
          </a:p>
        </p:txBody>
      </p:sp>
      <p:sp>
        <p:nvSpPr>
          <p:cNvPr id="59" name="Багетная рамка 58"/>
          <p:cNvSpPr/>
          <p:nvPr/>
        </p:nvSpPr>
        <p:spPr>
          <a:xfrm>
            <a:off x="3662339" y="477839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Д</a:t>
            </a:r>
          </a:p>
        </p:txBody>
      </p:sp>
      <p:sp>
        <p:nvSpPr>
          <p:cNvPr id="60" name="Багетная рамка 59"/>
          <p:cNvSpPr/>
          <p:nvPr/>
        </p:nvSpPr>
        <p:spPr>
          <a:xfrm>
            <a:off x="4670401" y="477839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Ё</a:t>
            </a:r>
          </a:p>
        </p:txBody>
      </p:sp>
      <p:sp>
        <p:nvSpPr>
          <p:cNvPr id="61" name="Багетная рамка 60"/>
          <p:cNvSpPr/>
          <p:nvPr/>
        </p:nvSpPr>
        <p:spPr>
          <a:xfrm>
            <a:off x="5175226" y="4778392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Ж</a:t>
            </a:r>
          </a:p>
        </p:txBody>
      </p:sp>
      <p:sp>
        <p:nvSpPr>
          <p:cNvPr id="62" name="Багетная рамка 61"/>
          <p:cNvSpPr/>
          <p:nvPr/>
        </p:nvSpPr>
        <p:spPr>
          <a:xfrm>
            <a:off x="5678464" y="4778392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З</a:t>
            </a:r>
          </a:p>
        </p:txBody>
      </p:sp>
      <p:sp>
        <p:nvSpPr>
          <p:cNvPr id="63" name="Багетная рамка 62"/>
          <p:cNvSpPr/>
          <p:nvPr/>
        </p:nvSpPr>
        <p:spPr>
          <a:xfrm>
            <a:off x="1358876" y="5283217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Й</a:t>
            </a:r>
          </a:p>
        </p:txBody>
      </p:sp>
      <p:sp>
        <p:nvSpPr>
          <p:cNvPr id="64" name="Багетная рамка 63"/>
          <p:cNvSpPr/>
          <p:nvPr/>
        </p:nvSpPr>
        <p:spPr>
          <a:xfrm>
            <a:off x="2366939" y="5283217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Л</a:t>
            </a:r>
          </a:p>
        </p:txBody>
      </p:sp>
      <p:sp>
        <p:nvSpPr>
          <p:cNvPr id="65" name="Багетная рамка 64"/>
          <p:cNvSpPr/>
          <p:nvPr/>
        </p:nvSpPr>
        <p:spPr>
          <a:xfrm>
            <a:off x="2870176" y="5283217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М</a:t>
            </a:r>
          </a:p>
        </p:txBody>
      </p:sp>
      <p:sp>
        <p:nvSpPr>
          <p:cNvPr id="66" name="Багетная рамка 65"/>
          <p:cNvSpPr/>
          <p:nvPr/>
        </p:nvSpPr>
        <p:spPr>
          <a:xfrm>
            <a:off x="4886301" y="5283217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Р</a:t>
            </a:r>
          </a:p>
        </p:txBody>
      </p:sp>
      <p:sp>
        <p:nvSpPr>
          <p:cNvPr id="67" name="Багетная рамка 66"/>
          <p:cNvSpPr/>
          <p:nvPr/>
        </p:nvSpPr>
        <p:spPr>
          <a:xfrm>
            <a:off x="5391126" y="5283217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С</a:t>
            </a:r>
          </a:p>
        </p:txBody>
      </p:sp>
      <p:sp>
        <p:nvSpPr>
          <p:cNvPr id="68" name="Багетная рамка 67"/>
          <p:cNvSpPr/>
          <p:nvPr/>
        </p:nvSpPr>
        <p:spPr>
          <a:xfrm>
            <a:off x="5895951" y="5283217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Т</a:t>
            </a:r>
          </a:p>
        </p:txBody>
      </p:sp>
      <p:sp>
        <p:nvSpPr>
          <p:cNvPr id="69" name="Багетная рамка 68"/>
          <p:cNvSpPr/>
          <p:nvPr/>
        </p:nvSpPr>
        <p:spPr>
          <a:xfrm>
            <a:off x="6399189" y="5283217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У</a:t>
            </a:r>
          </a:p>
        </p:txBody>
      </p:sp>
      <p:sp>
        <p:nvSpPr>
          <p:cNvPr id="70" name="Багетная рамка 69"/>
          <p:cNvSpPr/>
          <p:nvPr/>
        </p:nvSpPr>
        <p:spPr>
          <a:xfrm>
            <a:off x="1142976" y="5786454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Ф</a:t>
            </a:r>
          </a:p>
        </p:txBody>
      </p:sp>
      <p:sp>
        <p:nvSpPr>
          <p:cNvPr id="71" name="Багетная рамка 70"/>
          <p:cNvSpPr/>
          <p:nvPr/>
        </p:nvSpPr>
        <p:spPr>
          <a:xfrm>
            <a:off x="1646214" y="5786454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Х</a:t>
            </a:r>
          </a:p>
        </p:txBody>
      </p:sp>
      <p:sp>
        <p:nvSpPr>
          <p:cNvPr id="72" name="Багетная рамка 71"/>
          <p:cNvSpPr/>
          <p:nvPr/>
        </p:nvSpPr>
        <p:spPr>
          <a:xfrm>
            <a:off x="2151039" y="5786454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Ц</a:t>
            </a:r>
          </a:p>
        </p:txBody>
      </p:sp>
      <p:sp>
        <p:nvSpPr>
          <p:cNvPr id="73" name="Багетная рамка 72"/>
          <p:cNvSpPr/>
          <p:nvPr/>
        </p:nvSpPr>
        <p:spPr>
          <a:xfrm>
            <a:off x="2654276" y="5786454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Ч</a:t>
            </a:r>
          </a:p>
        </p:txBody>
      </p:sp>
      <p:sp>
        <p:nvSpPr>
          <p:cNvPr id="74" name="Багетная рамка 73"/>
          <p:cNvSpPr/>
          <p:nvPr/>
        </p:nvSpPr>
        <p:spPr>
          <a:xfrm>
            <a:off x="3662339" y="5786454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Щ</a:t>
            </a:r>
          </a:p>
        </p:txBody>
      </p:sp>
      <p:sp>
        <p:nvSpPr>
          <p:cNvPr id="75" name="Багетная рамка 74"/>
          <p:cNvSpPr/>
          <p:nvPr/>
        </p:nvSpPr>
        <p:spPr>
          <a:xfrm>
            <a:off x="4167164" y="5786454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Ъ</a:t>
            </a:r>
          </a:p>
        </p:txBody>
      </p:sp>
      <p:sp>
        <p:nvSpPr>
          <p:cNvPr id="76" name="Багетная рамка 75"/>
          <p:cNvSpPr/>
          <p:nvPr/>
        </p:nvSpPr>
        <p:spPr>
          <a:xfrm>
            <a:off x="4670401" y="5786454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Ы</a:t>
            </a:r>
          </a:p>
        </p:txBody>
      </p:sp>
      <p:sp>
        <p:nvSpPr>
          <p:cNvPr id="77" name="Багетная рамка 76"/>
          <p:cNvSpPr/>
          <p:nvPr/>
        </p:nvSpPr>
        <p:spPr>
          <a:xfrm>
            <a:off x="5175226" y="5786454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Ь</a:t>
            </a:r>
          </a:p>
        </p:txBody>
      </p:sp>
      <p:sp>
        <p:nvSpPr>
          <p:cNvPr id="78" name="Багетная рамка 77"/>
          <p:cNvSpPr/>
          <p:nvPr/>
        </p:nvSpPr>
        <p:spPr>
          <a:xfrm>
            <a:off x="5678464" y="5786454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Э</a:t>
            </a:r>
          </a:p>
        </p:txBody>
      </p:sp>
      <p:sp>
        <p:nvSpPr>
          <p:cNvPr id="79" name="Багетная рамка 78"/>
          <p:cNvSpPr/>
          <p:nvPr/>
        </p:nvSpPr>
        <p:spPr>
          <a:xfrm>
            <a:off x="6183289" y="5786454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Ю</a:t>
            </a:r>
          </a:p>
        </p:txBody>
      </p:sp>
      <p:sp>
        <p:nvSpPr>
          <p:cNvPr id="80" name="Багетная рамка 79"/>
          <p:cNvSpPr/>
          <p:nvPr/>
        </p:nvSpPr>
        <p:spPr>
          <a:xfrm>
            <a:off x="6686526" y="5786454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Я</a:t>
            </a:r>
          </a:p>
        </p:txBody>
      </p:sp>
      <p:sp>
        <p:nvSpPr>
          <p:cNvPr id="81" name="Багетная рамка 80"/>
          <p:cNvSpPr/>
          <p:nvPr/>
        </p:nvSpPr>
        <p:spPr>
          <a:xfrm>
            <a:off x="4167164" y="4778392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Е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357158" y="2285992"/>
            <a:ext cx="3214710" cy="185738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Прямоугольник  с равными сторонами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28926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57554" y="128586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214810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643834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01090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072462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86182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215206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29322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072066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643438" y="128586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00694" y="1285860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786578" y="1285860"/>
            <a:ext cx="424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357950" y="1285860"/>
            <a:ext cx="389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00694" y="300037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72066" y="300037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929322" y="300037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214810" y="300037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643438" y="300037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357950" y="300037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786578" y="300037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215206" y="300037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214810" y="214311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214810" y="257174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214810" y="42860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214810" y="85723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214810" y="171448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8072462" y="528638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Управляющая кнопка: далее 111">
            <a:hlinkClick r:id="" action="ppaction://hlinkshowjump?jump=nextslide" highlightClick="1"/>
          </p:cNvPr>
          <p:cNvSpPr/>
          <p:nvPr/>
        </p:nvSpPr>
        <p:spPr>
          <a:xfrm>
            <a:off x="7715272" y="6072206"/>
            <a:ext cx="1214446" cy="542374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4279236" y="48260"/>
            <a:ext cx="36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Параллелограмм 112"/>
          <p:cNvSpPr/>
          <p:nvPr/>
        </p:nvSpPr>
        <p:spPr>
          <a:xfrm rot="20792632">
            <a:off x="1978957" y="293541"/>
            <a:ext cx="1387842" cy="785818"/>
          </a:xfrm>
          <a:prstGeom prst="parallelogram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Трапеция 114"/>
          <p:cNvSpPr/>
          <p:nvPr/>
        </p:nvSpPr>
        <p:spPr>
          <a:xfrm rot="21255488">
            <a:off x="862252" y="1125245"/>
            <a:ext cx="1271590" cy="857256"/>
          </a:xfrm>
          <a:prstGeom prst="trapezoid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 rot="20787580">
            <a:off x="286990" y="367793"/>
            <a:ext cx="785818" cy="7143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53" grpId="0" animBg="1"/>
      <p:bldP spid="55" grpId="0" animBg="1"/>
      <p:bldP spid="56" grpId="0" animBg="1"/>
      <p:bldP spid="59" grpId="0" animBg="1"/>
      <p:bldP spid="66" grpId="0" animBg="1"/>
      <p:bldP spid="106" grpId="0"/>
      <p:bldP spid="107" grpId="0"/>
      <p:bldP spid="108" grpId="0"/>
      <p:bldP spid="109" grpId="0"/>
      <p:bldP spid="110" grpId="0"/>
      <p:bldP spid="1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215206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072462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072462" y="171448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501090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072462" y="42860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072462" y="85723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072462" y="471488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8072462" y="428625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072462" y="385762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072462" y="342900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072462" y="300037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072462" y="257174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072462" y="214311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072462" y="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28926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128586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357950" y="171448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357950" y="214311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357950" y="85723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214810" y="85723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42860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214810" y="171448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14810" y="214311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257174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300037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643438" y="300037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215206" y="300037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86578" y="300037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357950" y="300037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929322" y="300037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500694" y="300037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072066" y="300037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2944787" y="5853133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Ш</a:t>
            </a:r>
          </a:p>
        </p:txBody>
      </p:sp>
      <p:sp>
        <p:nvSpPr>
          <p:cNvPr id="50" name="Багетная рамка 49"/>
          <p:cNvSpPr/>
          <p:nvPr/>
        </p:nvSpPr>
        <p:spPr>
          <a:xfrm>
            <a:off x="5968975" y="4845071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И</a:t>
            </a:r>
          </a:p>
        </p:txBody>
      </p:sp>
      <p:sp>
        <p:nvSpPr>
          <p:cNvPr id="51" name="Багетная рамка 50"/>
          <p:cNvSpPr/>
          <p:nvPr/>
        </p:nvSpPr>
        <p:spPr>
          <a:xfrm>
            <a:off x="4168750" y="5349896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П</a:t>
            </a:r>
          </a:p>
        </p:txBody>
      </p:sp>
      <p:sp>
        <p:nvSpPr>
          <p:cNvPr id="52" name="Багетная рамка 51"/>
          <p:cNvSpPr/>
          <p:nvPr/>
        </p:nvSpPr>
        <p:spPr>
          <a:xfrm>
            <a:off x="3663925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О</a:t>
            </a:r>
          </a:p>
        </p:txBody>
      </p:sp>
      <p:sp>
        <p:nvSpPr>
          <p:cNvPr id="53" name="Багетная рамка 52"/>
          <p:cNvSpPr/>
          <p:nvPr/>
        </p:nvSpPr>
        <p:spPr>
          <a:xfrm>
            <a:off x="2439962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В</a:t>
            </a:r>
          </a:p>
        </p:txBody>
      </p:sp>
      <p:sp>
        <p:nvSpPr>
          <p:cNvPr id="54" name="Багетная рамка 53"/>
          <p:cNvSpPr/>
          <p:nvPr/>
        </p:nvSpPr>
        <p:spPr>
          <a:xfrm>
            <a:off x="3160687" y="5349896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Н</a:t>
            </a:r>
          </a:p>
        </p:txBody>
      </p:sp>
      <p:sp>
        <p:nvSpPr>
          <p:cNvPr id="55" name="Багетная рамка 54"/>
          <p:cNvSpPr/>
          <p:nvPr/>
        </p:nvSpPr>
        <p:spPr>
          <a:xfrm>
            <a:off x="1647800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К</a:t>
            </a:r>
          </a:p>
        </p:txBody>
      </p:sp>
      <p:sp>
        <p:nvSpPr>
          <p:cNvPr id="56" name="Багетная рамка 55"/>
          <p:cNvSpPr/>
          <p:nvPr/>
        </p:nvSpPr>
        <p:spPr>
          <a:xfrm>
            <a:off x="1431900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А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1936725" y="4845071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Б</a:t>
            </a:r>
          </a:p>
        </p:txBody>
      </p:sp>
      <p:sp>
        <p:nvSpPr>
          <p:cNvPr id="58" name="Багетная рамка 57"/>
          <p:cNvSpPr/>
          <p:nvPr/>
        </p:nvSpPr>
        <p:spPr>
          <a:xfrm>
            <a:off x="2944787" y="4845071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Г</a:t>
            </a:r>
          </a:p>
        </p:txBody>
      </p:sp>
      <p:sp>
        <p:nvSpPr>
          <p:cNvPr id="59" name="Багетная рамка 58"/>
          <p:cNvSpPr/>
          <p:nvPr/>
        </p:nvSpPr>
        <p:spPr>
          <a:xfrm>
            <a:off x="3448025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Д</a:t>
            </a:r>
          </a:p>
        </p:txBody>
      </p:sp>
      <p:sp>
        <p:nvSpPr>
          <p:cNvPr id="60" name="Багетная рамка 59"/>
          <p:cNvSpPr/>
          <p:nvPr/>
        </p:nvSpPr>
        <p:spPr>
          <a:xfrm>
            <a:off x="4456087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Ё</a:t>
            </a:r>
          </a:p>
        </p:txBody>
      </p:sp>
      <p:sp>
        <p:nvSpPr>
          <p:cNvPr id="61" name="Багетная рамка 60"/>
          <p:cNvSpPr/>
          <p:nvPr/>
        </p:nvSpPr>
        <p:spPr>
          <a:xfrm>
            <a:off x="4960912" y="4845071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Ж</a:t>
            </a:r>
          </a:p>
        </p:txBody>
      </p:sp>
      <p:sp>
        <p:nvSpPr>
          <p:cNvPr id="62" name="Багетная рамка 61"/>
          <p:cNvSpPr/>
          <p:nvPr/>
        </p:nvSpPr>
        <p:spPr>
          <a:xfrm>
            <a:off x="5464150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З</a:t>
            </a:r>
          </a:p>
        </p:txBody>
      </p:sp>
      <p:sp>
        <p:nvSpPr>
          <p:cNvPr id="63" name="Багетная рамка 62"/>
          <p:cNvSpPr/>
          <p:nvPr/>
        </p:nvSpPr>
        <p:spPr>
          <a:xfrm>
            <a:off x="1144562" y="5349896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Й</a:t>
            </a:r>
          </a:p>
        </p:txBody>
      </p:sp>
      <p:sp>
        <p:nvSpPr>
          <p:cNvPr id="64" name="Багетная рамка 63"/>
          <p:cNvSpPr/>
          <p:nvPr/>
        </p:nvSpPr>
        <p:spPr>
          <a:xfrm>
            <a:off x="2152625" y="5349896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Л</a:t>
            </a:r>
          </a:p>
        </p:txBody>
      </p:sp>
      <p:sp>
        <p:nvSpPr>
          <p:cNvPr id="65" name="Багетная рамка 64"/>
          <p:cNvSpPr/>
          <p:nvPr/>
        </p:nvSpPr>
        <p:spPr>
          <a:xfrm>
            <a:off x="2655862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М</a:t>
            </a:r>
          </a:p>
        </p:txBody>
      </p:sp>
      <p:sp>
        <p:nvSpPr>
          <p:cNvPr id="66" name="Багетная рамка 65"/>
          <p:cNvSpPr/>
          <p:nvPr/>
        </p:nvSpPr>
        <p:spPr>
          <a:xfrm>
            <a:off x="4671987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Р</a:t>
            </a:r>
          </a:p>
        </p:txBody>
      </p:sp>
      <p:sp>
        <p:nvSpPr>
          <p:cNvPr id="67" name="Багетная рамка 66"/>
          <p:cNvSpPr/>
          <p:nvPr/>
        </p:nvSpPr>
        <p:spPr>
          <a:xfrm>
            <a:off x="5176812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С</a:t>
            </a:r>
          </a:p>
        </p:txBody>
      </p:sp>
      <p:sp>
        <p:nvSpPr>
          <p:cNvPr id="68" name="Багетная рамка 67"/>
          <p:cNvSpPr/>
          <p:nvPr/>
        </p:nvSpPr>
        <p:spPr>
          <a:xfrm>
            <a:off x="5681637" y="5349896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Т</a:t>
            </a:r>
          </a:p>
        </p:txBody>
      </p:sp>
      <p:sp>
        <p:nvSpPr>
          <p:cNvPr id="69" name="Багетная рамка 68"/>
          <p:cNvSpPr/>
          <p:nvPr/>
        </p:nvSpPr>
        <p:spPr>
          <a:xfrm>
            <a:off x="6184875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У</a:t>
            </a:r>
          </a:p>
        </p:txBody>
      </p:sp>
      <p:sp>
        <p:nvSpPr>
          <p:cNvPr id="70" name="Багетная рамка 69"/>
          <p:cNvSpPr/>
          <p:nvPr/>
        </p:nvSpPr>
        <p:spPr>
          <a:xfrm>
            <a:off x="928662" y="5857892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Ф</a:t>
            </a:r>
          </a:p>
        </p:txBody>
      </p:sp>
      <p:sp>
        <p:nvSpPr>
          <p:cNvPr id="71" name="Багетная рамка 70"/>
          <p:cNvSpPr/>
          <p:nvPr/>
        </p:nvSpPr>
        <p:spPr>
          <a:xfrm>
            <a:off x="1431900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Х</a:t>
            </a:r>
          </a:p>
        </p:txBody>
      </p:sp>
      <p:sp>
        <p:nvSpPr>
          <p:cNvPr id="72" name="Багетная рамка 71"/>
          <p:cNvSpPr/>
          <p:nvPr/>
        </p:nvSpPr>
        <p:spPr>
          <a:xfrm>
            <a:off x="1936725" y="5853133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Ц</a:t>
            </a:r>
          </a:p>
        </p:txBody>
      </p:sp>
      <p:sp>
        <p:nvSpPr>
          <p:cNvPr id="73" name="Багетная рамка 72"/>
          <p:cNvSpPr/>
          <p:nvPr/>
        </p:nvSpPr>
        <p:spPr>
          <a:xfrm>
            <a:off x="2439962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Ч</a:t>
            </a:r>
          </a:p>
        </p:txBody>
      </p:sp>
      <p:sp>
        <p:nvSpPr>
          <p:cNvPr id="74" name="Багетная рамка 73"/>
          <p:cNvSpPr/>
          <p:nvPr/>
        </p:nvSpPr>
        <p:spPr>
          <a:xfrm>
            <a:off x="3448025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Щ</a:t>
            </a:r>
          </a:p>
        </p:txBody>
      </p:sp>
      <p:sp>
        <p:nvSpPr>
          <p:cNvPr id="75" name="Багетная рамка 74"/>
          <p:cNvSpPr/>
          <p:nvPr/>
        </p:nvSpPr>
        <p:spPr>
          <a:xfrm>
            <a:off x="3952850" y="5853133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Ъ</a:t>
            </a:r>
          </a:p>
        </p:txBody>
      </p:sp>
      <p:sp>
        <p:nvSpPr>
          <p:cNvPr id="76" name="Багетная рамка 75"/>
          <p:cNvSpPr/>
          <p:nvPr/>
        </p:nvSpPr>
        <p:spPr>
          <a:xfrm>
            <a:off x="4456087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Ы</a:t>
            </a:r>
          </a:p>
        </p:txBody>
      </p:sp>
      <p:sp>
        <p:nvSpPr>
          <p:cNvPr id="77" name="Багетная рамка 76"/>
          <p:cNvSpPr/>
          <p:nvPr/>
        </p:nvSpPr>
        <p:spPr>
          <a:xfrm>
            <a:off x="4960912" y="5853133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Ь</a:t>
            </a:r>
          </a:p>
        </p:txBody>
      </p:sp>
      <p:sp>
        <p:nvSpPr>
          <p:cNvPr id="78" name="Багетная рамка 77"/>
          <p:cNvSpPr/>
          <p:nvPr/>
        </p:nvSpPr>
        <p:spPr>
          <a:xfrm>
            <a:off x="5464150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Э</a:t>
            </a:r>
          </a:p>
        </p:txBody>
      </p:sp>
      <p:sp>
        <p:nvSpPr>
          <p:cNvPr id="79" name="Багетная рамка 78"/>
          <p:cNvSpPr/>
          <p:nvPr/>
        </p:nvSpPr>
        <p:spPr>
          <a:xfrm>
            <a:off x="5968975" y="5853133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Ю</a:t>
            </a:r>
          </a:p>
        </p:txBody>
      </p:sp>
      <p:sp>
        <p:nvSpPr>
          <p:cNvPr id="80" name="Багетная рамка 79"/>
          <p:cNvSpPr/>
          <p:nvPr/>
        </p:nvSpPr>
        <p:spPr>
          <a:xfrm>
            <a:off x="6472212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Я</a:t>
            </a:r>
          </a:p>
        </p:txBody>
      </p:sp>
      <p:sp>
        <p:nvSpPr>
          <p:cNvPr id="81" name="Багетная рамка 80"/>
          <p:cNvSpPr/>
          <p:nvPr/>
        </p:nvSpPr>
        <p:spPr>
          <a:xfrm>
            <a:off x="3952850" y="4845071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Е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500034" y="2571744"/>
            <a:ext cx="3286148" cy="192882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Параллелограмм  с равными сторонами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28926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57554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214810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643834" y="114298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01090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072462" y="1142984"/>
            <a:ext cx="444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86182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215206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29322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072066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643438" y="114298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500694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858016" y="114298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357950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00694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72066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929322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214810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643438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357950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786578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215206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214810" y="200024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214810" y="242886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214810" y="28572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214810" y="71435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214810" y="157161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357950" y="157161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357950" y="71435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357950" y="207167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8072462" y="514351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Управляющая кнопка: далее 114">
            <a:hlinkClick r:id="" action="ppaction://hlinkshowjump?jump=nextslide" highlightClick="1"/>
          </p:cNvPr>
          <p:cNvSpPr/>
          <p:nvPr/>
        </p:nvSpPr>
        <p:spPr>
          <a:xfrm>
            <a:off x="7715272" y="6000768"/>
            <a:ext cx="1143008" cy="571480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6429388" y="42860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428860" y="357166"/>
            <a:ext cx="714380" cy="7000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Ромб 117"/>
          <p:cNvSpPr/>
          <p:nvPr/>
        </p:nvSpPr>
        <p:spPr>
          <a:xfrm>
            <a:off x="285720" y="214290"/>
            <a:ext cx="1628780" cy="914400"/>
          </a:xfrm>
          <a:prstGeom prst="diamond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/>
          <p:cNvSpPr/>
          <p:nvPr/>
        </p:nvSpPr>
        <p:spPr>
          <a:xfrm>
            <a:off x="1071538" y="1500174"/>
            <a:ext cx="1428760" cy="771524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7" grpId="0" animBg="1"/>
      <p:bldP spid="65" grpId="0" animBg="1"/>
      <p:bldP spid="66" grpId="0" animBg="1"/>
      <p:bldP spid="111" grpId="0"/>
      <p:bldP spid="112" grpId="0"/>
      <p:bldP spid="113" grpId="0"/>
      <p:bldP spid="1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143768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001024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72396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001024" y="178592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429652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001024" y="7139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001024" y="50004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001024" y="478632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8001024" y="435769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001024" y="392906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001024" y="350043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001024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001024" y="264318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001024" y="221455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001024" y="92867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57488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286512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1357298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286512" y="178592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286512" y="221455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286512" y="92867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143372" y="92867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143372" y="50004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1785926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143372" y="2214554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143372" y="2643182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143372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43768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15140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286512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857884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29256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000628" y="307181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агетная рамка 48"/>
          <p:cNvSpPr/>
          <p:nvPr/>
        </p:nvSpPr>
        <p:spPr>
          <a:xfrm>
            <a:off x="2944787" y="5853133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Ш</a:t>
            </a:r>
          </a:p>
        </p:txBody>
      </p:sp>
      <p:sp>
        <p:nvSpPr>
          <p:cNvPr id="50" name="Багетная рамка 49"/>
          <p:cNvSpPr/>
          <p:nvPr/>
        </p:nvSpPr>
        <p:spPr>
          <a:xfrm>
            <a:off x="5968975" y="4845071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И</a:t>
            </a:r>
          </a:p>
        </p:txBody>
      </p:sp>
      <p:sp>
        <p:nvSpPr>
          <p:cNvPr id="51" name="Багетная рамка 50"/>
          <p:cNvSpPr/>
          <p:nvPr/>
        </p:nvSpPr>
        <p:spPr>
          <a:xfrm>
            <a:off x="4168750" y="5349896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П</a:t>
            </a:r>
          </a:p>
        </p:txBody>
      </p:sp>
      <p:sp>
        <p:nvSpPr>
          <p:cNvPr id="52" name="Багетная рамка 51"/>
          <p:cNvSpPr/>
          <p:nvPr/>
        </p:nvSpPr>
        <p:spPr>
          <a:xfrm>
            <a:off x="3663925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О</a:t>
            </a:r>
          </a:p>
        </p:txBody>
      </p:sp>
      <p:sp>
        <p:nvSpPr>
          <p:cNvPr id="53" name="Багетная рамка 52"/>
          <p:cNvSpPr/>
          <p:nvPr/>
        </p:nvSpPr>
        <p:spPr>
          <a:xfrm>
            <a:off x="2439962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В</a:t>
            </a:r>
          </a:p>
        </p:txBody>
      </p:sp>
      <p:sp>
        <p:nvSpPr>
          <p:cNvPr id="54" name="Багетная рамка 53"/>
          <p:cNvSpPr/>
          <p:nvPr/>
        </p:nvSpPr>
        <p:spPr>
          <a:xfrm>
            <a:off x="3160687" y="5349896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Н</a:t>
            </a:r>
          </a:p>
        </p:txBody>
      </p:sp>
      <p:sp>
        <p:nvSpPr>
          <p:cNvPr id="55" name="Багетная рамка 54"/>
          <p:cNvSpPr/>
          <p:nvPr/>
        </p:nvSpPr>
        <p:spPr>
          <a:xfrm>
            <a:off x="1647800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К</a:t>
            </a:r>
          </a:p>
        </p:txBody>
      </p:sp>
      <p:sp>
        <p:nvSpPr>
          <p:cNvPr id="56" name="Багетная рамка 55"/>
          <p:cNvSpPr/>
          <p:nvPr/>
        </p:nvSpPr>
        <p:spPr>
          <a:xfrm>
            <a:off x="1431900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А</a:t>
            </a:r>
          </a:p>
        </p:txBody>
      </p:sp>
      <p:sp>
        <p:nvSpPr>
          <p:cNvPr id="57" name="Багетная рамка 56"/>
          <p:cNvSpPr/>
          <p:nvPr/>
        </p:nvSpPr>
        <p:spPr>
          <a:xfrm>
            <a:off x="1936725" y="4845071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Б</a:t>
            </a:r>
          </a:p>
        </p:txBody>
      </p:sp>
      <p:sp>
        <p:nvSpPr>
          <p:cNvPr id="58" name="Багетная рамка 57"/>
          <p:cNvSpPr/>
          <p:nvPr/>
        </p:nvSpPr>
        <p:spPr>
          <a:xfrm>
            <a:off x="2944787" y="4845071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Г</a:t>
            </a:r>
          </a:p>
        </p:txBody>
      </p:sp>
      <p:sp>
        <p:nvSpPr>
          <p:cNvPr id="59" name="Багетная рамка 58"/>
          <p:cNvSpPr/>
          <p:nvPr/>
        </p:nvSpPr>
        <p:spPr>
          <a:xfrm>
            <a:off x="3448025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Д</a:t>
            </a:r>
          </a:p>
        </p:txBody>
      </p:sp>
      <p:sp>
        <p:nvSpPr>
          <p:cNvPr id="60" name="Багетная рамка 59"/>
          <p:cNvSpPr/>
          <p:nvPr/>
        </p:nvSpPr>
        <p:spPr>
          <a:xfrm>
            <a:off x="4456087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Ё</a:t>
            </a:r>
          </a:p>
        </p:txBody>
      </p:sp>
      <p:sp>
        <p:nvSpPr>
          <p:cNvPr id="61" name="Багетная рамка 60"/>
          <p:cNvSpPr/>
          <p:nvPr/>
        </p:nvSpPr>
        <p:spPr>
          <a:xfrm>
            <a:off x="4960912" y="4845071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Ж</a:t>
            </a:r>
          </a:p>
        </p:txBody>
      </p:sp>
      <p:sp>
        <p:nvSpPr>
          <p:cNvPr id="62" name="Багетная рамка 61"/>
          <p:cNvSpPr/>
          <p:nvPr/>
        </p:nvSpPr>
        <p:spPr>
          <a:xfrm>
            <a:off x="5464150" y="4845071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З</a:t>
            </a:r>
          </a:p>
        </p:txBody>
      </p:sp>
      <p:sp>
        <p:nvSpPr>
          <p:cNvPr id="63" name="Багетная рамка 62"/>
          <p:cNvSpPr/>
          <p:nvPr/>
        </p:nvSpPr>
        <p:spPr>
          <a:xfrm>
            <a:off x="1144562" y="5349896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Й</a:t>
            </a:r>
          </a:p>
        </p:txBody>
      </p:sp>
      <p:sp>
        <p:nvSpPr>
          <p:cNvPr id="64" name="Багетная рамка 63"/>
          <p:cNvSpPr/>
          <p:nvPr/>
        </p:nvSpPr>
        <p:spPr>
          <a:xfrm>
            <a:off x="2152625" y="5349896"/>
            <a:ext cx="503237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Л</a:t>
            </a:r>
          </a:p>
        </p:txBody>
      </p:sp>
      <p:sp>
        <p:nvSpPr>
          <p:cNvPr id="65" name="Багетная рамка 64"/>
          <p:cNvSpPr/>
          <p:nvPr/>
        </p:nvSpPr>
        <p:spPr>
          <a:xfrm>
            <a:off x="2655862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М</a:t>
            </a:r>
          </a:p>
        </p:txBody>
      </p:sp>
      <p:sp>
        <p:nvSpPr>
          <p:cNvPr id="66" name="Багетная рамка 65"/>
          <p:cNvSpPr/>
          <p:nvPr/>
        </p:nvSpPr>
        <p:spPr>
          <a:xfrm>
            <a:off x="4671987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Р</a:t>
            </a:r>
          </a:p>
        </p:txBody>
      </p:sp>
      <p:sp>
        <p:nvSpPr>
          <p:cNvPr id="67" name="Багетная рамка 66"/>
          <p:cNvSpPr/>
          <p:nvPr/>
        </p:nvSpPr>
        <p:spPr>
          <a:xfrm>
            <a:off x="5176812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С</a:t>
            </a:r>
          </a:p>
        </p:txBody>
      </p:sp>
      <p:sp>
        <p:nvSpPr>
          <p:cNvPr id="68" name="Багетная рамка 67"/>
          <p:cNvSpPr/>
          <p:nvPr/>
        </p:nvSpPr>
        <p:spPr>
          <a:xfrm>
            <a:off x="5681637" y="5349896"/>
            <a:ext cx="503238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Т</a:t>
            </a:r>
          </a:p>
        </p:txBody>
      </p:sp>
      <p:sp>
        <p:nvSpPr>
          <p:cNvPr id="69" name="Багетная рамка 68"/>
          <p:cNvSpPr/>
          <p:nvPr/>
        </p:nvSpPr>
        <p:spPr>
          <a:xfrm>
            <a:off x="6184875" y="5349896"/>
            <a:ext cx="504825" cy="503237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У</a:t>
            </a:r>
          </a:p>
        </p:txBody>
      </p:sp>
      <p:sp>
        <p:nvSpPr>
          <p:cNvPr id="70" name="Багетная рамка 69"/>
          <p:cNvSpPr/>
          <p:nvPr/>
        </p:nvSpPr>
        <p:spPr>
          <a:xfrm>
            <a:off x="928662" y="5853133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Ф</a:t>
            </a:r>
          </a:p>
        </p:txBody>
      </p:sp>
      <p:sp>
        <p:nvSpPr>
          <p:cNvPr id="71" name="Багетная рамка 70"/>
          <p:cNvSpPr/>
          <p:nvPr/>
        </p:nvSpPr>
        <p:spPr>
          <a:xfrm>
            <a:off x="1431900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Х</a:t>
            </a:r>
          </a:p>
        </p:txBody>
      </p:sp>
      <p:sp>
        <p:nvSpPr>
          <p:cNvPr id="72" name="Багетная рамка 71"/>
          <p:cNvSpPr/>
          <p:nvPr/>
        </p:nvSpPr>
        <p:spPr>
          <a:xfrm>
            <a:off x="1936725" y="5853133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Ц</a:t>
            </a:r>
          </a:p>
        </p:txBody>
      </p:sp>
      <p:sp>
        <p:nvSpPr>
          <p:cNvPr id="73" name="Багетная рамка 72"/>
          <p:cNvSpPr/>
          <p:nvPr/>
        </p:nvSpPr>
        <p:spPr>
          <a:xfrm>
            <a:off x="2439962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Ч</a:t>
            </a:r>
          </a:p>
        </p:txBody>
      </p:sp>
      <p:sp>
        <p:nvSpPr>
          <p:cNvPr id="74" name="Багетная рамка 73"/>
          <p:cNvSpPr/>
          <p:nvPr/>
        </p:nvSpPr>
        <p:spPr>
          <a:xfrm>
            <a:off x="3448025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Щ</a:t>
            </a:r>
          </a:p>
        </p:txBody>
      </p:sp>
      <p:sp>
        <p:nvSpPr>
          <p:cNvPr id="75" name="Багетная рамка 74"/>
          <p:cNvSpPr/>
          <p:nvPr/>
        </p:nvSpPr>
        <p:spPr>
          <a:xfrm>
            <a:off x="3952850" y="5853133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Ъ</a:t>
            </a:r>
          </a:p>
        </p:txBody>
      </p:sp>
      <p:sp>
        <p:nvSpPr>
          <p:cNvPr id="76" name="Багетная рамка 75"/>
          <p:cNvSpPr/>
          <p:nvPr/>
        </p:nvSpPr>
        <p:spPr>
          <a:xfrm>
            <a:off x="4456087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Ы</a:t>
            </a:r>
          </a:p>
        </p:txBody>
      </p:sp>
      <p:sp>
        <p:nvSpPr>
          <p:cNvPr id="77" name="Багетная рамка 76"/>
          <p:cNvSpPr/>
          <p:nvPr/>
        </p:nvSpPr>
        <p:spPr>
          <a:xfrm>
            <a:off x="4960912" y="5853133"/>
            <a:ext cx="503238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Ь</a:t>
            </a:r>
          </a:p>
        </p:txBody>
      </p:sp>
      <p:sp>
        <p:nvSpPr>
          <p:cNvPr id="78" name="Багетная рамка 77"/>
          <p:cNvSpPr/>
          <p:nvPr/>
        </p:nvSpPr>
        <p:spPr>
          <a:xfrm>
            <a:off x="5464150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Э</a:t>
            </a:r>
          </a:p>
        </p:txBody>
      </p:sp>
      <p:sp>
        <p:nvSpPr>
          <p:cNvPr id="79" name="Багетная рамка 78"/>
          <p:cNvSpPr/>
          <p:nvPr/>
        </p:nvSpPr>
        <p:spPr>
          <a:xfrm>
            <a:off x="5968975" y="5853133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Ю</a:t>
            </a:r>
          </a:p>
        </p:txBody>
      </p:sp>
      <p:sp>
        <p:nvSpPr>
          <p:cNvPr id="80" name="Багетная рамка 79"/>
          <p:cNvSpPr/>
          <p:nvPr/>
        </p:nvSpPr>
        <p:spPr>
          <a:xfrm>
            <a:off x="6472212" y="5853133"/>
            <a:ext cx="504825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Я</a:t>
            </a:r>
          </a:p>
        </p:txBody>
      </p:sp>
      <p:sp>
        <p:nvSpPr>
          <p:cNvPr id="81" name="Багетная рамка 80"/>
          <p:cNvSpPr/>
          <p:nvPr/>
        </p:nvSpPr>
        <p:spPr>
          <a:xfrm>
            <a:off x="3952850" y="4845071"/>
            <a:ext cx="503237" cy="504825"/>
          </a:xfrm>
          <a:prstGeom prst="bevel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Е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500034" y="2500306"/>
            <a:ext cx="3286148" cy="20002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Параллелограмм , у которого все углы прямые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57488" y="121442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286116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143372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572396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429652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001024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14744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143768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857884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000628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572000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429256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786578" y="121442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286512" y="121442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429256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00628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857884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143372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572000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286512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715140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143768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143372" y="207167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143372" y="250030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143372" y="35716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143372" y="78579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143372" y="16430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286512" y="16430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286512" y="78579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286512" y="214311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8001024" y="-7146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8001024" y="35716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8001024" y="85723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8001024" y="16430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001024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001024" y="207167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8001024" y="250030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001024" y="335756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8001024" y="3786190"/>
            <a:ext cx="2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8001024" y="421481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8001024" y="464344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8001024" y="5214950"/>
            <a:ext cx="428628" cy="428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TextBox 125"/>
          <p:cNvSpPr txBox="1"/>
          <p:nvPr/>
        </p:nvSpPr>
        <p:spPr>
          <a:xfrm>
            <a:off x="8001024" y="507207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7643834" y="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Управляющая кнопка: домой 127">
            <a:hlinkClick r:id="" action="ppaction://hlinkshowjump?jump=endshow" highlightClick="1"/>
          </p:cNvPr>
          <p:cNvSpPr/>
          <p:nvPr/>
        </p:nvSpPr>
        <p:spPr>
          <a:xfrm>
            <a:off x="8001024" y="6000768"/>
            <a:ext cx="714380" cy="613788"/>
          </a:xfrm>
          <a:prstGeom prst="actionButtonHom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1523313">
            <a:off x="2433350" y="363661"/>
            <a:ext cx="714380" cy="7000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Параллелограмм 130"/>
          <p:cNvSpPr/>
          <p:nvPr/>
        </p:nvSpPr>
        <p:spPr>
          <a:xfrm rot="20601737">
            <a:off x="102304" y="319316"/>
            <a:ext cx="1366341" cy="914400"/>
          </a:xfrm>
          <a:prstGeom prst="parallelogram">
            <a:avLst/>
          </a:prstGeom>
          <a:solidFill>
            <a:schemeClr val="tx1">
              <a:lumMod val="75000"/>
            </a:schemeClr>
          </a:solidFill>
          <a:ln>
            <a:solidFill>
              <a:schemeClr val="bg1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Ромб 131"/>
          <p:cNvSpPr/>
          <p:nvPr/>
        </p:nvSpPr>
        <p:spPr>
          <a:xfrm rot="711693">
            <a:off x="1357290" y="785794"/>
            <a:ext cx="914400" cy="1485904"/>
          </a:xfrm>
          <a:prstGeom prst="diamon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4" grpId="0" animBg="1"/>
      <p:bldP spid="55" grpId="0" animBg="1"/>
      <p:bldP spid="58" grpId="0" animBg="1"/>
      <p:bldP spid="64" grpId="0" animBg="1"/>
      <p:bldP spid="66" grpId="0" animBg="1"/>
      <p:bldP spid="69" grpId="0" animBg="1"/>
      <p:bldP spid="77" grpId="0" animBg="1"/>
      <p:bldP spid="80" grpId="0" animBg="1"/>
      <p:bldP spid="114" grpId="0"/>
      <p:bldP spid="115" grpId="0"/>
      <p:bldP spid="116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FFFF00"/>
      </a:dk1>
      <a:lt1>
        <a:srgbClr val="92D050"/>
      </a:lt1>
      <a:dk2>
        <a:srgbClr val="005BD3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430</TotalTime>
  <Words>392</Words>
  <PresentationFormat>Экран (4:3)</PresentationFormat>
  <Paragraphs>319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Интерактивный кроссворд по теме «Четырехугольники»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50</cp:revision>
  <dcterms:created xsi:type="dcterms:W3CDTF">2015-01-21T17:07:29Z</dcterms:created>
  <dcterms:modified xsi:type="dcterms:W3CDTF">2015-01-24T15:08:19Z</dcterms:modified>
</cp:coreProperties>
</file>